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4"/>
  </p:notesMasterIdLst>
  <p:handoutMasterIdLst>
    <p:handoutMasterId r:id="rId25"/>
  </p:handoutMasterIdLst>
  <p:sldIdLst>
    <p:sldId id="269" r:id="rId7"/>
    <p:sldId id="355" r:id="rId8"/>
    <p:sldId id="2142532586" r:id="rId9"/>
    <p:sldId id="2142532588" r:id="rId10"/>
    <p:sldId id="2142532589" r:id="rId11"/>
    <p:sldId id="2142532590" r:id="rId12"/>
    <p:sldId id="2142532591" r:id="rId13"/>
    <p:sldId id="2142532592" r:id="rId14"/>
    <p:sldId id="2142532593" r:id="rId15"/>
    <p:sldId id="2142532595" r:id="rId16"/>
    <p:sldId id="258" r:id="rId17"/>
    <p:sldId id="261" r:id="rId18"/>
    <p:sldId id="259" r:id="rId19"/>
    <p:sldId id="260" r:id="rId20"/>
    <p:sldId id="262" r:id="rId21"/>
    <p:sldId id="363" r:id="rId22"/>
    <p:sldId id="308"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p:restoredTop sz="93061" autoAdjust="0"/>
  </p:normalViewPr>
  <p:slideViewPr>
    <p:cSldViewPr snapToGrid="0" snapToObjects="1">
      <p:cViewPr varScale="1">
        <p:scale>
          <a:sx n="159" d="100"/>
          <a:sy n="159" d="100"/>
        </p:scale>
        <p:origin x="1048" y="25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A3BB7-CF28-7541-A5E8-6BFA1CACBD5F}" type="slidenum">
              <a:rPr lang="en-US" smtClean="0"/>
              <a:t>11</a:t>
            </a:fld>
            <a:endParaRPr lang="en-US"/>
          </a:p>
        </p:txBody>
      </p:sp>
    </p:spTree>
    <p:extLst>
      <p:ext uri="{BB962C8B-B14F-4D97-AF65-F5344CB8AC3E}">
        <p14:creationId xmlns:p14="http://schemas.microsoft.com/office/powerpoint/2010/main" val="33113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11 August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C13-EC38-674A-8184-C5539D95D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D29E5-29C7-C447-93BA-2056A78C7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504B-85CB-2F42-AD60-33439A8C3062}"/>
              </a:ext>
            </a:extLst>
          </p:cNvPr>
          <p:cNvSpPr>
            <a:spLocks noGrp="1"/>
          </p:cNvSpPr>
          <p:nvPr>
            <p:ph type="dt" sz="half" idx="10"/>
          </p:nvPr>
        </p:nvSpPr>
        <p:spPr/>
        <p:txBody>
          <a:bodyPr/>
          <a:lstStyle/>
          <a:p>
            <a:fld id="{1AD29723-B9B3-D946-A9AB-C7DB27DBFDD5}" type="datetime1">
              <a:rPr lang="en-US" smtClean="0"/>
              <a:t>8/11/20</a:t>
            </a:fld>
            <a:endParaRPr lang="en-US"/>
          </a:p>
        </p:txBody>
      </p:sp>
      <p:sp>
        <p:nvSpPr>
          <p:cNvPr id="5" name="Footer Placeholder 4">
            <a:extLst>
              <a:ext uri="{FF2B5EF4-FFF2-40B4-BE49-F238E27FC236}">
                <a16:creationId xmlns:a16="http://schemas.microsoft.com/office/drawing/2014/main" id="{D0EEF89D-2758-AB4D-A21E-DA5FC0DD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8A50-E40E-0E42-8BE2-80D87DAE9E19}"/>
              </a:ext>
            </a:extLst>
          </p:cNvPr>
          <p:cNvSpPr>
            <a:spLocks noGrp="1"/>
          </p:cNvSpPr>
          <p:nvPr>
            <p:ph type="sldNum" sz="quarter" idx="12"/>
          </p:nvPr>
        </p:nvSpPr>
        <p:spPr/>
        <p:txBody>
          <a:bodyPr/>
          <a:lstStyle/>
          <a:p>
            <a:fld id="{1B289FC6-6175-944F-8111-015A921CC3F1}" type="slidenum">
              <a:rPr lang="en-US" smtClean="0"/>
              <a:t>‹#›</a:t>
            </a:fld>
            <a:endParaRPr lang="en-US"/>
          </a:p>
        </p:txBody>
      </p:sp>
    </p:spTree>
    <p:extLst>
      <p:ext uri="{BB962C8B-B14F-4D97-AF65-F5344CB8AC3E}">
        <p14:creationId xmlns:p14="http://schemas.microsoft.com/office/powerpoint/2010/main" val="2624499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theme" Target="../theme/theme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theme" Target="../theme/theme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138" r:id="rId33"/>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bm.biz/hpvsSeats"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ibm-wsc.github.io/hyper-protect-virtual-servers-workshop"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hyperlink" Target="mailto:silliman@us.ibm.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surveygizmo.com/s3/5541805/Workshop-Manager-Survey?ws=https://ibm.biz/Bdqhgz"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developer/ibm-cloud-hyperprotectcrypto" TargetMode="External"/><Relationship Id="rId2" Type="http://schemas.openxmlformats.org/officeDocument/2006/relationships/hyperlink" Target="https://www.ibm.com/downloads/cas/WXRDPRAN" TargetMode="External"/><Relationship Id="rId1" Type="http://schemas.openxmlformats.org/officeDocument/2006/relationships/slideLayout" Target="../slideLayouts/slideLayout17.xml"/><Relationship Id="rId5" Type="http://schemas.openxmlformats.org/officeDocument/2006/relationships/hyperlink" Target="https://cloud.ibm.com/docs/hs-crypto?topic=hs-crypto-grep11-api-ref" TargetMode="External"/><Relationship Id="rId4" Type="http://schemas.openxmlformats.org/officeDocument/2006/relationships/hyperlink" Target="https://github.com/silliman/ibm-cloud-hyperprotectcrypt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ervers/resourcelink/svc00100.nsf/pages/zOSV2R4sc147511?OpenDocument" TargetMode="External"/><Relationship Id="rId2" Type="http://schemas.openxmlformats.org/officeDocument/2006/relationships/hyperlink" Target="https://www.ibm.com/support/pages/ibm-z-secure-service-container-users-guide" TargetMode="External"/><Relationship Id="rId1" Type="http://schemas.openxmlformats.org/officeDocument/2006/relationships/slideLayout" Target="../slideLayouts/slideLayout17.xml"/><Relationship Id="rId5" Type="http://schemas.openxmlformats.org/officeDocument/2006/relationships/hyperlink" Target="https://www.ibm.com/support/knowledgecenter/SSHPMH_1.2.x/topics/create_grp11.html" TargetMode="External"/><Relationship Id="rId4" Type="http://schemas.openxmlformats.org/officeDocument/2006/relationships/hyperlink" Target="https://www.youtube.com/watch?v=CD4KNT6E0_E&amp;list=PLezLS0Tuqb-7zuJN9KldA728tGh08bRE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GREP11 Introduction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Barry Silliman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IBM Washington Systems Center</a:t>
            </a:r>
            <a:br>
              <a:rPr lang="en-US" sz="1800" dirty="0">
                <a:latin typeface="Arial" panose="020B0604020202020204" pitchFamily="34" charset="0"/>
                <a:cs typeface="Arial" panose="020B0604020202020204" pitchFamily="34" charset="0"/>
              </a:rPr>
            </a:br>
            <a:r>
              <a:rPr lang="en-US" sz="1800" dirty="0" err="1">
                <a:latin typeface="IBM Plex Mono" panose="020B0509050203000203" pitchFamily="49" charset="77"/>
                <a:cs typeface="Arial" panose="020B0604020202020204" pitchFamily="34" charset="0"/>
              </a:rPr>
              <a:t>silliman@us.ibm.com</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a:xfrm>
            <a:off x="210311" y="201168"/>
            <a:ext cx="5690867" cy="804672"/>
          </a:xfrm>
        </p:spPr>
        <p:txBody>
          <a:bodyPr/>
          <a:lstStyle/>
          <a:p>
            <a:r>
              <a:rPr lang="en-US" dirty="0"/>
              <a:t>Lab tips – Getting started with </a:t>
            </a:r>
            <a:r>
              <a:rPr lang="en-US" dirty="0" err="1"/>
              <a:t>SkyTap</a:t>
            </a:r>
            <a:endParaRPr lang="en-US" dirty="0"/>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4" name="Rectangle 3">
            <a:extLst>
              <a:ext uri="{FF2B5EF4-FFF2-40B4-BE49-F238E27FC236}">
                <a16:creationId xmlns:a16="http://schemas.microsoft.com/office/drawing/2014/main" id="{4631AFD0-3B44-8642-8EE6-C7567D54D1B4}"/>
              </a:ext>
            </a:extLst>
          </p:cNvPr>
          <p:cNvSpPr/>
          <p:nvPr/>
        </p:nvSpPr>
        <p:spPr>
          <a:xfrm>
            <a:off x="591532" y="863590"/>
            <a:ext cx="6037868" cy="3000821"/>
          </a:xfrm>
          <a:prstGeom prst="rect">
            <a:avLst/>
          </a:prstGeom>
        </p:spPr>
        <p:txBody>
          <a:bodyPr wrap="square">
            <a:spAutoFit/>
          </a:bodyPr>
          <a:lstStyle/>
          <a:p>
            <a:r>
              <a:rPr lang="en-US" dirty="0">
                <a:solidFill>
                  <a:schemeClr val="bg1"/>
                </a:solidFill>
              </a:rPr>
              <a:t>Browse to this URL:   </a:t>
            </a:r>
            <a:r>
              <a:rPr lang="en-US" dirty="0">
                <a:solidFill>
                  <a:schemeClr val="bg1"/>
                </a:solidFill>
                <a:hlinkClick r:id="rId2"/>
              </a:rPr>
              <a:t>http://</a:t>
            </a:r>
            <a:r>
              <a:rPr lang="en-US" dirty="0" err="1">
                <a:solidFill>
                  <a:schemeClr val="bg1"/>
                </a:solidFill>
                <a:hlinkClick r:id="rId2"/>
              </a:rPr>
              <a:t>ibm.biz</a:t>
            </a:r>
            <a:r>
              <a:rPr lang="en-US" dirty="0">
                <a:solidFill>
                  <a:schemeClr val="bg1"/>
                </a:solidFill>
                <a:hlinkClick r:id="rId2"/>
              </a:rPr>
              <a:t>/</a:t>
            </a:r>
            <a:r>
              <a:rPr lang="en-US" dirty="0" err="1">
                <a:solidFill>
                  <a:schemeClr val="bg1"/>
                </a:solidFill>
                <a:hlinkClick r:id="rId2"/>
              </a:rPr>
              <a:t>hpvsSeats</a:t>
            </a:r>
            <a:endParaRPr lang="en-US" dirty="0">
              <a:solidFill>
                <a:schemeClr val="bg1"/>
              </a:solidFill>
            </a:endParaRPr>
          </a:p>
          <a:p>
            <a:endParaRPr lang="en-US" dirty="0">
              <a:solidFill>
                <a:schemeClr val="bg1"/>
              </a:solidFill>
            </a:endParaRPr>
          </a:p>
          <a:p>
            <a:r>
              <a:rPr lang="en-US" dirty="0">
                <a:solidFill>
                  <a:schemeClr val="bg1"/>
                </a:solidFill>
              </a:rPr>
              <a:t>Look for your name in the table, click the URL next to your name in the </a:t>
            </a:r>
            <a:r>
              <a:rPr lang="en-US" dirty="0" err="1">
                <a:solidFill>
                  <a:schemeClr val="bg1"/>
                </a:solidFill>
              </a:rPr>
              <a:t>SkyTap</a:t>
            </a:r>
            <a:r>
              <a:rPr lang="en-US" dirty="0">
                <a:solidFill>
                  <a:schemeClr val="bg1"/>
                </a:solidFill>
              </a:rPr>
              <a:t> URL table to access your assigned </a:t>
            </a:r>
            <a:r>
              <a:rPr lang="en-US" dirty="0" err="1">
                <a:solidFill>
                  <a:schemeClr val="bg1"/>
                </a:solidFill>
              </a:rPr>
              <a:t>SkyTap</a:t>
            </a:r>
            <a:r>
              <a:rPr lang="en-US" dirty="0">
                <a:solidFill>
                  <a:schemeClr val="bg1"/>
                </a:solidFill>
              </a:rPr>
              <a:t> Ubuntu image</a:t>
            </a:r>
          </a:p>
          <a:p>
            <a:endParaRPr lang="en-US" dirty="0">
              <a:solidFill>
                <a:schemeClr val="bg1"/>
              </a:solidFill>
            </a:endParaRPr>
          </a:p>
          <a:p>
            <a:r>
              <a:rPr lang="en-US" dirty="0">
                <a:solidFill>
                  <a:schemeClr val="bg1"/>
                </a:solidFill>
              </a:rPr>
              <a:t>Enter your unique </a:t>
            </a:r>
            <a:r>
              <a:rPr lang="en-US" dirty="0" err="1">
                <a:solidFill>
                  <a:schemeClr val="bg1"/>
                </a:solidFill>
              </a:rPr>
              <a:t>SkyTap</a:t>
            </a:r>
            <a:r>
              <a:rPr lang="en-US" dirty="0">
                <a:solidFill>
                  <a:schemeClr val="bg1"/>
                </a:solidFill>
              </a:rPr>
              <a:t> password </a:t>
            </a:r>
          </a:p>
          <a:p>
            <a:endParaRPr lang="en-US" dirty="0">
              <a:solidFill>
                <a:schemeClr val="bg1"/>
              </a:solidFill>
            </a:endParaRPr>
          </a:p>
          <a:p>
            <a:r>
              <a:rPr lang="en-US" dirty="0">
                <a:solidFill>
                  <a:schemeClr val="bg1"/>
                </a:solidFill>
              </a:rPr>
              <a:t>Lab instructions are in the GREP11 Lab section at the URL listed above</a:t>
            </a:r>
          </a:p>
          <a:p>
            <a:endParaRPr lang="en-US" dirty="0">
              <a:solidFill>
                <a:schemeClr val="bg1"/>
              </a:solidFill>
            </a:endParaRPr>
          </a:p>
          <a:p>
            <a:r>
              <a:rPr lang="en-US" dirty="0">
                <a:solidFill>
                  <a:schemeClr val="bg1"/>
                </a:solidFill>
              </a:rPr>
              <a:t>The Firefox browser is on your Ubuntu lab image</a:t>
            </a:r>
          </a:p>
          <a:p>
            <a:endParaRPr lang="en-US" dirty="0">
              <a:solidFill>
                <a:schemeClr val="bg1"/>
              </a:solidFill>
            </a:endParaRPr>
          </a:p>
          <a:p>
            <a:r>
              <a:rPr lang="en-US" dirty="0">
                <a:solidFill>
                  <a:schemeClr val="bg1"/>
                </a:solidFill>
              </a:rPr>
              <a:t>Browse the instructions from within your image, or from a browser on your host operating system, whichever you prefer</a:t>
            </a:r>
          </a:p>
          <a:p>
            <a:endParaRPr lang="en-US" dirty="0">
              <a:solidFill>
                <a:schemeClr val="bg1"/>
              </a:solidFill>
            </a:endParaRPr>
          </a:p>
        </p:txBody>
      </p:sp>
    </p:spTree>
    <p:extLst>
      <p:ext uri="{BB962C8B-B14F-4D97-AF65-F5344CB8AC3E}">
        <p14:creationId xmlns:p14="http://schemas.microsoft.com/office/powerpoint/2010/main" val="151435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C5C-C41A-A74F-9827-116CE2FD984A}"/>
              </a:ext>
            </a:extLst>
          </p:cNvPr>
          <p:cNvSpPr>
            <a:spLocks noGrp="1"/>
          </p:cNvSpPr>
          <p:nvPr>
            <p:ph type="title"/>
          </p:nvPr>
        </p:nvSpPr>
        <p:spPr/>
        <p:txBody>
          <a:bodyPr/>
          <a:lstStyle/>
          <a:p>
            <a:r>
              <a:rPr lang="en-US" dirty="0" err="1"/>
              <a:t>SkyTap</a:t>
            </a:r>
            <a:r>
              <a:rPr lang="en-US" dirty="0"/>
              <a:t> tips</a:t>
            </a:r>
          </a:p>
        </p:txBody>
      </p:sp>
      <p:sp>
        <p:nvSpPr>
          <p:cNvPr id="3" name="Content Placeholder 2">
            <a:extLst>
              <a:ext uri="{FF2B5EF4-FFF2-40B4-BE49-F238E27FC236}">
                <a16:creationId xmlns:a16="http://schemas.microsoft.com/office/drawing/2014/main" id="{035CEBE3-DB67-1E4D-8766-87C4E456B560}"/>
              </a:ext>
            </a:extLst>
          </p:cNvPr>
          <p:cNvSpPr>
            <a:spLocks noGrp="1"/>
          </p:cNvSpPr>
          <p:nvPr>
            <p:ph idx="1"/>
          </p:nvPr>
        </p:nvSpPr>
        <p:spPr>
          <a:xfrm>
            <a:off x="210312" y="1102936"/>
            <a:ext cx="7228002" cy="3185474"/>
          </a:xfrm>
        </p:spPr>
        <p:txBody>
          <a:bodyPr/>
          <a:lstStyle/>
          <a:p>
            <a:r>
              <a:rPr lang="en-US" dirty="0"/>
              <a:t>Password for the </a:t>
            </a:r>
            <a:r>
              <a:rPr lang="en-US" dirty="0" err="1"/>
              <a:t>SkyTap</a:t>
            </a:r>
            <a:r>
              <a:rPr lang="en-US" dirty="0"/>
              <a:t> Ubuntu image is </a:t>
            </a:r>
            <a:r>
              <a:rPr lang="en-US" dirty="0">
                <a:latin typeface="Courier" pitchFamily="2" charset="0"/>
              </a:rPr>
              <a:t>xJXUz8KBjqJ</a:t>
            </a:r>
            <a:r>
              <a:rPr lang="en-US" dirty="0"/>
              <a:t>  (the hardest part of the lab is typing that in)</a:t>
            </a:r>
          </a:p>
          <a:p>
            <a:r>
              <a:rPr lang="en-US" dirty="0">
                <a:sym typeface="Wingdings" pitchFamily="2" charset="2"/>
              </a:rPr>
              <a:t>If necessary, click the “Fit to Window” icon in your </a:t>
            </a:r>
            <a:r>
              <a:rPr lang="en-US" dirty="0" err="1">
                <a:sym typeface="Wingdings" pitchFamily="2" charset="2"/>
              </a:rPr>
              <a:t>SkyTap</a:t>
            </a:r>
            <a:r>
              <a:rPr lang="en-US" dirty="0">
                <a:sym typeface="Wingdings" pitchFamily="2" charset="2"/>
              </a:rPr>
              <a:t> task bar near the top to enlarge the Ubuntu desktop window  (the icon looks like a terminal with a diagonal double-arrow from lower left to upper right</a:t>
            </a:r>
          </a:p>
          <a:p>
            <a:r>
              <a:rPr lang="en-US" dirty="0">
                <a:sym typeface="Wingdings" pitchFamily="2" charset="2"/>
              </a:rPr>
              <a:t>”your mileage may vary”, but Ctrl-C and Ctrl-V may not work for copy and paste within the window, but right-clicking with your mouse should let you copy and paste</a:t>
            </a:r>
          </a:p>
          <a:p>
            <a:endParaRPr lang="en-US" dirty="0"/>
          </a:p>
        </p:txBody>
      </p:sp>
      <p:sp>
        <p:nvSpPr>
          <p:cNvPr id="4" name="Slide Number Placeholder 3">
            <a:extLst>
              <a:ext uri="{FF2B5EF4-FFF2-40B4-BE49-F238E27FC236}">
                <a16:creationId xmlns:a16="http://schemas.microsoft.com/office/drawing/2014/main" id="{DFD2E541-4335-AC43-B755-9AC38FC919CD}"/>
              </a:ext>
            </a:extLst>
          </p:cNvPr>
          <p:cNvSpPr>
            <a:spLocks noGrp="1"/>
          </p:cNvSpPr>
          <p:nvPr>
            <p:ph type="sldNum" sz="quarter" idx="12"/>
          </p:nvPr>
        </p:nvSpPr>
        <p:spPr/>
        <p:txBody>
          <a:bodyPr/>
          <a:lstStyle/>
          <a:p>
            <a:fld id="{1B289FC6-6175-944F-8111-015A921CC3F1}" type="slidenum">
              <a:rPr lang="en-US" smtClean="0"/>
              <a:t>11</a:t>
            </a:fld>
            <a:endParaRPr lang="en-US"/>
          </a:p>
        </p:txBody>
      </p:sp>
    </p:spTree>
    <p:extLst>
      <p:ext uri="{BB962C8B-B14F-4D97-AF65-F5344CB8AC3E}">
        <p14:creationId xmlns:p14="http://schemas.microsoft.com/office/powerpoint/2010/main" val="30521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829A-5924-D54F-A44B-D69DD8ADE862}"/>
              </a:ext>
            </a:extLst>
          </p:cNvPr>
          <p:cNvSpPr>
            <a:spLocks noGrp="1"/>
          </p:cNvSpPr>
          <p:nvPr>
            <p:ph type="title"/>
          </p:nvPr>
        </p:nvSpPr>
        <p:spPr/>
        <p:txBody>
          <a:bodyPr/>
          <a:lstStyle/>
          <a:p>
            <a:r>
              <a:rPr lang="en-US" dirty="0"/>
              <a:t>Getting started with the lab</a:t>
            </a:r>
          </a:p>
        </p:txBody>
      </p:sp>
      <p:sp>
        <p:nvSpPr>
          <p:cNvPr id="3" name="Content Placeholder 2">
            <a:extLst>
              <a:ext uri="{FF2B5EF4-FFF2-40B4-BE49-F238E27FC236}">
                <a16:creationId xmlns:a16="http://schemas.microsoft.com/office/drawing/2014/main" id="{257F2AF1-E3E2-2844-9C87-C8C806B928D9}"/>
              </a:ext>
            </a:extLst>
          </p:cNvPr>
          <p:cNvSpPr>
            <a:spLocks noGrp="1"/>
          </p:cNvSpPr>
          <p:nvPr>
            <p:ph idx="1"/>
          </p:nvPr>
        </p:nvSpPr>
        <p:spPr>
          <a:xfrm>
            <a:off x="210312" y="772997"/>
            <a:ext cx="8623169" cy="3920765"/>
          </a:xfrm>
        </p:spPr>
        <p:txBody>
          <a:bodyPr>
            <a:normAutofit/>
          </a:bodyPr>
          <a:lstStyle/>
          <a:p>
            <a:r>
              <a:rPr lang="en-US" dirty="0"/>
              <a:t>Lab instructions are in the </a:t>
            </a:r>
            <a:r>
              <a:rPr lang="en-US" i="1" dirty="0"/>
              <a:t>GREP11 Lab </a:t>
            </a:r>
            <a:r>
              <a:rPr lang="en-US" dirty="0"/>
              <a:t>section at </a:t>
            </a:r>
            <a:r>
              <a:rPr lang="en-US" dirty="0">
                <a:hlinkClick r:id="rId2"/>
              </a:rPr>
              <a:t>https://ibm-wsc.github.io/hyper-protect-virtual-servers-workshop</a:t>
            </a:r>
            <a:endParaRPr lang="en-US" dirty="0"/>
          </a:p>
          <a:p>
            <a:pPr lvl="1"/>
            <a:r>
              <a:rPr lang="en-US" dirty="0"/>
              <a:t>The Firefox browser is on your Ubuntu lab image</a:t>
            </a:r>
          </a:p>
          <a:p>
            <a:pPr lvl="1"/>
            <a:r>
              <a:rPr lang="en-US" dirty="0"/>
              <a:t>Browse the instructions from within your image, or from a browser on your host operating system, whichever you prefer</a:t>
            </a:r>
          </a:p>
          <a:p>
            <a:r>
              <a:rPr lang="en-US" dirty="0"/>
              <a:t>Follow the instructions in order, when you reach the bottom of each section, you’ll be at a navigation frame at the bottom of your browser window, and you can easily navigate to the next section</a:t>
            </a:r>
          </a:p>
          <a:p>
            <a:r>
              <a:rPr lang="en-US" dirty="0"/>
              <a:t>Start a terminal session in your </a:t>
            </a:r>
            <a:r>
              <a:rPr lang="en-US" dirty="0" err="1"/>
              <a:t>SkyTap</a:t>
            </a:r>
            <a:r>
              <a:rPr lang="en-US" dirty="0"/>
              <a:t> Ubuntu image (icon on the left that looks like a terminal) from where you will enter commands at the start of the lab (and throughout if you prefer this to using the terminal within Visual Studio Code).</a:t>
            </a:r>
          </a:p>
          <a:p>
            <a:endParaRPr lang="en-US" dirty="0"/>
          </a:p>
        </p:txBody>
      </p:sp>
      <p:sp>
        <p:nvSpPr>
          <p:cNvPr id="4" name="Slide Number Placeholder 3">
            <a:extLst>
              <a:ext uri="{FF2B5EF4-FFF2-40B4-BE49-F238E27FC236}">
                <a16:creationId xmlns:a16="http://schemas.microsoft.com/office/drawing/2014/main" id="{47C15282-0EBF-D448-8D40-235B91F326AD}"/>
              </a:ext>
            </a:extLst>
          </p:cNvPr>
          <p:cNvSpPr>
            <a:spLocks noGrp="1"/>
          </p:cNvSpPr>
          <p:nvPr>
            <p:ph type="sldNum" sz="quarter" idx="12"/>
          </p:nvPr>
        </p:nvSpPr>
        <p:spPr/>
        <p:txBody>
          <a:bodyPr/>
          <a:lstStyle/>
          <a:p>
            <a:fld id="{1B289FC6-6175-944F-8111-015A921CC3F1}" type="slidenum">
              <a:rPr lang="en-US" smtClean="0"/>
              <a:t>12</a:t>
            </a:fld>
            <a:endParaRPr lang="en-US"/>
          </a:p>
        </p:txBody>
      </p:sp>
    </p:spTree>
    <p:extLst>
      <p:ext uri="{BB962C8B-B14F-4D97-AF65-F5344CB8AC3E}">
        <p14:creationId xmlns:p14="http://schemas.microsoft.com/office/powerpoint/2010/main" val="24133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13D5-924E-EA45-8754-619934C77ED1}"/>
              </a:ext>
            </a:extLst>
          </p:cNvPr>
          <p:cNvSpPr>
            <a:spLocks noGrp="1"/>
          </p:cNvSpPr>
          <p:nvPr>
            <p:ph type="title"/>
          </p:nvPr>
        </p:nvSpPr>
        <p:spPr/>
        <p:txBody>
          <a:bodyPr/>
          <a:lstStyle/>
          <a:p>
            <a:r>
              <a:rPr lang="en-US" dirty="0"/>
              <a:t>Lab navigation tips</a:t>
            </a:r>
          </a:p>
        </p:txBody>
      </p:sp>
      <p:sp>
        <p:nvSpPr>
          <p:cNvPr id="3" name="Content Placeholder 2">
            <a:extLst>
              <a:ext uri="{FF2B5EF4-FFF2-40B4-BE49-F238E27FC236}">
                <a16:creationId xmlns:a16="http://schemas.microsoft.com/office/drawing/2014/main" id="{3EADC334-E81C-E94C-BCA1-2B94F1018A0B}"/>
              </a:ext>
            </a:extLst>
          </p:cNvPr>
          <p:cNvSpPr>
            <a:spLocks noGrp="1"/>
          </p:cNvSpPr>
          <p:nvPr>
            <p:ph idx="1"/>
          </p:nvPr>
        </p:nvSpPr>
        <p:spPr>
          <a:xfrm>
            <a:off x="171776" y="943513"/>
            <a:ext cx="8170682" cy="2534978"/>
          </a:xfrm>
        </p:spPr>
        <p:txBody>
          <a:bodyPr>
            <a:normAutofit/>
          </a:bodyPr>
          <a:lstStyle/>
          <a:p>
            <a:r>
              <a:rPr lang="en-US" dirty="0"/>
              <a:t>All commands to enter are in a box and have a copy icon to the right of them.</a:t>
            </a:r>
          </a:p>
          <a:p>
            <a:r>
              <a:rPr lang="en-US" dirty="0"/>
              <a:t>Most, but not all commands, show example output. The box showing example output has a collapse/expand arrow to the right. Output that is relatively short may already be expanded for you. Some of the longer outputs are collapsed by default but you can expand it.</a:t>
            </a:r>
          </a:p>
          <a:p>
            <a:r>
              <a:rPr lang="en-US" dirty="0"/>
              <a:t>For one section only, “How to set up a GREP11 server”, do not enter the commands shown- this setup has already been done for you. (This is mentioned in the lab).</a:t>
            </a:r>
          </a:p>
          <a:p>
            <a:endParaRPr lang="en-US" dirty="0"/>
          </a:p>
        </p:txBody>
      </p:sp>
      <p:sp>
        <p:nvSpPr>
          <p:cNvPr id="4" name="Slide Number Placeholder 3">
            <a:extLst>
              <a:ext uri="{FF2B5EF4-FFF2-40B4-BE49-F238E27FC236}">
                <a16:creationId xmlns:a16="http://schemas.microsoft.com/office/drawing/2014/main" id="{C7BFEF14-2A27-EE4D-8476-17F94217E891}"/>
              </a:ext>
            </a:extLst>
          </p:cNvPr>
          <p:cNvSpPr>
            <a:spLocks noGrp="1"/>
          </p:cNvSpPr>
          <p:nvPr>
            <p:ph type="sldNum" sz="quarter" idx="12"/>
          </p:nvPr>
        </p:nvSpPr>
        <p:spPr/>
        <p:txBody>
          <a:bodyPr/>
          <a:lstStyle/>
          <a:p>
            <a:fld id="{1B289FC6-6175-944F-8111-015A921CC3F1}" type="slidenum">
              <a:rPr lang="en-US" smtClean="0"/>
              <a:t>13</a:t>
            </a:fld>
            <a:endParaRPr lang="en-US"/>
          </a:p>
        </p:txBody>
      </p:sp>
    </p:spTree>
    <p:extLst>
      <p:ext uri="{BB962C8B-B14F-4D97-AF65-F5344CB8AC3E}">
        <p14:creationId xmlns:p14="http://schemas.microsoft.com/office/powerpoint/2010/main" val="4619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E64-C71C-3840-BDD3-7FAF2ACF74D9}"/>
              </a:ext>
            </a:extLst>
          </p:cNvPr>
          <p:cNvSpPr>
            <a:spLocks noGrp="1"/>
          </p:cNvSpPr>
          <p:nvPr>
            <p:ph type="title"/>
          </p:nvPr>
        </p:nvSpPr>
        <p:spPr/>
        <p:txBody>
          <a:bodyPr/>
          <a:lstStyle/>
          <a:p>
            <a:r>
              <a:rPr lang="en-US" dirty="0"/>
              <a:t>Lab notes</a:t>
            </a:r>
          </a:p>
        </p:txBody>
      </p:sp>
      <p:sp>
        <p:nvSpPr>
          <p:cNvPr id="3" name="Content Placeholder 2">
            <a:extLst>
              <a:ext uri="{FF2B5EF4-FFF2-40B4-BE49-F238E27FC236}">
                <a16:creationId xmlns:a16="http://schemas.microsoft.com/office/drawing/2014/main" id="{48497C05-798E-B640-AB9F-DCBE437B6ED2}"/>
              </a:ext>
            </a:extLst>
          </p:cNvPr>
          <p:cNvSpPr>
            <a:spLocks noGrp="1"/>
          </p:cNvSpPr>
          <p:nvPr>
            <p:ph idx="1"/>
          </p:nvPr>
        </p:nvSpPr>
        <p:spPr>
          <a:xfrm>
            <a:off x="395927" y="848868"/>
            <a:ext cx="8217816" cy="2318538"/>
          </a:xfrm>
        </p:spPr>
        <p:txBody>
          <a:bodyPr/>
          <a:lstStyle/>
          <a:p>
            <a:r>
              <a:rPr lang="en-US" dirty="0"/>
              <a:t>Don’t be shy about offering suggestions for improvements, or even to point out typos or other errors</a:t>
            </a:r>
          </a:p>
          <a:p>
            <a:pPr lvl="1"/>
            <a:r>
              <a:rPr lang="en-US" dirty="0">
                <a:hlinkClick r:id="rId2"/>
              </a:rPr>
              <a:t>silliman@us.ibm.com</a:t>
            </a:r>
            <a:endParaRPr lang="en-US" dirty="0"/>
          </a:p>
          <a:p>
            <a:pPr lvl="1"/>
            <a:r>
              <a:rPr lang="en-US" dirty="0"/>
              <a:t>Open a GitHub issue or pull request from the lab if you’re comfortable using GitHub (click the pencil icon at the top right of each page to get started on opening an issue)</a:t>
            </a:r>
          </a:p>
        </p:txBody>
      </p:sp>
      <p:sp>
        <p:nvSpPr>
          <p:cNvPr id="4" name="Slide Number Placeholder 3">
            <a:extLst>
              <a:ext uri="{FF2B5EF4-FFF2-40B4-BE49-F238E27FC236}">
                <a16:creationId xmlns:a16="http://schemas.microsoft.com/office/drawing/2014/main" id="{AA499379-0EC6-EC40-B610-CC6072575398}"/>
              </a:ext>
            </a:extLst>
          </p:cNvPr>
          <p:cNvSpPr>
            <a:spLocks noGrp="1"/>
          </p:cNvSpPr>
          <p:nvPr>
            <p:ph type="sldNum" sz="quarter" idx="12"/>
          </p:nvPr>
        </p:nvSpPr>
        <p:spPr/>
        <p:txBody>
          <a:bodyPr/>
          <a:lstStyle/>
          <a:p>
            <a:fld id="{1B289FC6-6175-944F-8111-015A921CC3F1}" type="slidenum">
              <a:rPr lang="en-US" smtClean="0"/>
              <a:t>14</a:t>
            </a:fld>
            <a:endParaRPr lang="en-US"/>
          </a:p>
        </p:txBody>
      </p:sp>
    </p:spTree>
    <p:extLst>
      <p:ext uri="{BB962C8B-B14F-4D97-AF65-F5344CB8AC3E}">
        <p14:creationId xmlns:p14="http://schemas.microsoft.com/office/powerpoint/2010/main" val="31845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9D59-AB4F-5E4B-BA38-784C26CD06D2}"/>
              </a:ext>
            </a:extLst>
          </p:cNvPr>
          <p:cNvSpPr>
            <a:spLocks noGrp="1"/>
          </p:cNvSpPr>
          <p:nvPr>
            <p:ph type="title"/>
          </p:nvPr>
        </p:nvSpPr>
        <p:spPr/>
        <p:txBody>
          <a:bodyPr/>
          <a:lstStyle/>
          <a:p>
            <a:r>
              <a:rPr lang="en-US" dirty="0" err="1"/>
              <a:t>SkyTap</a:t>
            </a:r>
            <a:r>
              <a:rPr lang="en-US" dirty="0"/>
              <a:t> survey</a:t>
            </a:r>
          </a:p>
        </p:txBody>
      </p:sp>
      <p:sp>
        <p:nvSpPr>
          <p:cNvPr id="3" name="Content Placeholder 2">
            <a:extLst>
              <a:ext uri="{FF2B5EF4-FFF2-40B4-BE49-F238E27FC236}">
                <a16:creationId xmlns:a16="http://schemas.microsoft.com/office/drawing/2014/main" id="{57145D59-CA02-5640-BCE9-C30D4C56265C}"/>
              </a:ext>
            </a:extLst>
          </p:cNvPr>
          <p:cNvSpPr>
            <a:spLocks noGrp="1"/>
          </p:cNvSpPr>
          <p:nvPr>
            <p:ph idx="1"/>
          </p:nvPr>
        </p:nvSpPr>
        <p:spPr>
          <a:xfrm>
            <a:off x="210312" y="848868"/>
            <a:ext cx="7473099" cy="4294632"/>
          </a:xfrm>
        </p:spPr>
        <p:txBody>
          <a:bodyPr/>
          <a:lstStyle/>
          <a:p>
            <a:r>
              <a:rPr lang="en-US" dirty="0"/>
              <a:t>Please take the survey from </a:t>
            </a:r>
            <a:r>
              <a:rPr lang="en-US" dirty="0" err="1"/>
              <a:t>SkyTap</a:t>
            </a:r>
            <a:r>
              <a:rPr lang="en-US" dirty="0"/>
              <a:t> to provide feedback to them about your experience using </a:t>
            </a:r>
            <a:r>
              <a:rPr lang="en-US" dirty="0" err="1"/>
              <a:t>SkyTap</a:t>
            </a:r>
            <a:r>
              <a:rPr lang="en-US" dirty="0"/>
              <a:t> (referred to in the survey as Workshop Manager).  </a:t>
            </a:r>
            <a:r>
              <a:rPr lang="en-US" i="1" dirty="0"/>
              <a:t>It is very brief.</a:t>
            </a:r>
          </a:p>
          <a:p>
            <a:r>
              <a:rPr lang="en-US" dirty="0"/>
              <a:t>The link for this </a:t>
            </a:r>
            <a:r>
              <a:rPr lang="en-US" dirty="0" err="1"/>
              <a:t>SkyTap</a:t>
            </a:r>
            <a:r>
              <a:rPr lang="en-US" dirty="0"/>
              <a:t> survey will be in our lab at the end, and is also available here: </a:t>
            </a:r>
            <a:r>
              <a:rPr lang="en-US" dirty="0">
                <a:hlinkClick r:id="rId2"/>
              </a:rPr>
              <a:t>https://www.surveygizmo.com/s3/5541805/Workshop-Manager-Survey?ws=https://ibm.biz/Bdqhgz</a:t>
            </a:r>
            <a:endParaRPr lang="en-US" dirty="0"/>
          </a:p>
        </p:txBody>
      </p:sp>
      <p:sp>
        <p:nvSpPr>
          <p:cNvPr id="4" name="Slide Number Placeholder 3">
            <a:extLst>
              <a:ext uri="{FF2B5EF4-FFF2-40B4-BE49-F238E27FC236}">
                <a16:creationId xmlns:a16="http://schemas.microsoft.com/office/drawing/2014/main" id="{73FC32AA-EADE-C94D-9BC9-7B0AC2DB2C5C}"/>
              </a:ext>
            </a:extLst>
          </p:cNvPr>
          <p:cNvSpPr>
            <a:spLocks noGrp="1"/>
          </p:cNvSpPr>
          <p:nvPr>
            <p:ph type="sldNum" sz="quarter" idx="12"/>
          </p:nvPr>
        </p:nvSpPr>
        <p:spPr/>
        <p:txBody>
          <a:bodyPr/>
          <a:lstStyle/>
          <a:p>
            <a:fld id="{1B289FC6-6175-944F-8111-015A921CC3F1}" type="slidenum">
              <a:rPr lang="en-US" smtClean="0"/>
              <a:t>15</a:t>
            </a:fld>
            <a:endParaRPr lang="en-US"/>
          </a:p>
        </p:txBody>
      </p:sp>
    </p:spTree>
    <p:extLst>
      <p:ext uri="{BB962C8B-B14F-4D97-AF65-F5344CB8AC3E}">
        <p14:creationId xmlns:p14="http://schemas.microsoft.com/office/powerpoint/2010/main" val="12264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2000" dirty="0"/>
          </a:p>
          <a:p>
            <a:r>
              <a:rPr lang="en-US" sz="2000" dirty="0"/>
              <a:t>Barry Silliman</a:t>
            </a:r>
          </a:p>
          <a:p>
            <a:r>
              <a:rPr lang="en-US" sz="2000" dirty="0"/>
              <a:t>Consulting IT Specialist</a:t>
            </a:r>
          </a:p>
          <a:p>
            <a:r>
              <a:rPr lang="en-US" sz="2000" dirty="0"/>
              <a:t>IBM Washington Systems Center</a:t>
            </a:r>
          </a:p>
          <a:p>
            <a:endParaRPr lang="en-US" sz="2000" dirty="0"/>
          </a:p>
          <a:p>
            <a:r>
              <a:rPr lang="en-US" sz="2000" dirty="0" err="1"/>
              <a:t>silliman@us.ibm.com</a:t>
            </a:r>
            <a:endParaRPr lang="en-US" sz="20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3" name="Rectangle 2">
            <a:extLst>
              <a:ext uri="{FF2B5EF4-FFF2-40B4-BE49-F238E27FC236}">
                <a16:creationId xmlns:a16="http://schemas.microsoft.com/office/drawing/2014/main" id="{18FCE977-3FD9-6743-8CD9-4FD0652FF0BC}"/>
              </a:ext>
            </a:extLst>
          </p:cNvPr>
          <p:cNvSpPr/>
          <p:nvPr/>
        </p:nvSpPr>
        <p:spPr bwMode="auto">
          <a:xfrm>
            <a:off x="210312" y="3666309"/>
            <a:ext cx="5972774" cy="1027611"/>
          </a:xfrm>
          <a:prstGeom prst="rect">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436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
        <p:nvSpPr>
          <p:cNvPr id="3" name="Oval 2">
            <a:extLst>
              <a:ext uri="{FF2B5EF4-FFF2-40B4-BE49-F238E27FC236}">
                <a16:creationId xmlns:a16="http://schemas.microsoft.com/office/drawing/2014/main" id="{EAA9E599-9C8B-9142-99A4-00FA49CB3E07}"/>
              </a:ext>
            </a:extLst>
          </p:cNvPr>
          <p:cNvSpPr/>
          <p:nvPr/>
        </p:nvSpPr>
        <p:spPr bwMode="auto">
          <a:xfrm>
            <a:off x="3013904" y="1387849"/>
            <a:ext cx="1404203" cy="2084306"/>
          </a:xfrm>
          <a:prstGeom prst="ellipse">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4" name="Rounded Rectangle 103">
            <a:extLst>
              <a:ext uri="{FF2B5EF4-FFF2-40B4-BE49-F238E27FC236}">
                <a16:creationId xmlns:a16="http://schemas.microsoft.com/office/drawing/2014/main" id="{2B77EC4B-9A79-AE4D-A190-D7AB6D1DE215}"/>
              </a:ext>
            </a:extLst>
          </p:cNvPr>
          <p:cNvSpPr/>
          <p:nvPr/>
        </p:nvSpPr>
        <p:spPr>
          <a:xfrm>
            <a:off x="5803751" y="23504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105" name="Rounded Rectangle 104">
            <a:extLst>
              <a:ext uri="{FF2B5EF4-FFF2-40B4-BE49-F238E27FC236}">
                <a16:creationId xmlns:a16="http://schemas.microsoft.com/office/drawing/2014/main" id="{E1C76A87-EFE5-7842-9243-C20D988E69C7}"/>
              </a:ext>
            </a:extLst>
          </p:cNvPr>
          <p:cNvSpPr/>
          <p:nvPr/>
        </p:nvSpPr>
        <p:spPr>
          <a:xfrm>
            <a:off x="6611657" y="2342099"/>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Crypto Express card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2677656"/>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Card must be defined in EP11 mode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mode is set at the card level</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85 domains per card</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Assign one or more domains from one or more cards to the SSC LPAR that is hosting Hyper Protect Virtual Servers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(TKE) Workstation with Smart Card Reader support is required to load an EP11 Master Key into a domain</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Domain grouping available to perform single operation on all domains in the group (e.g., loading a master key)</a:t>
            </a:r>
          </a:p>
          <a:p>
            <a:pPr algn="l"/>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1189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78970" y="831668"/>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A GREP11 server connects to one HSM domain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is stateless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Docker image is supplied with the Hyper Protect Virtual Servers offering</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Instructions are provided in offering Knowledge Center to set up ecosystem for creating certificates for mutual Transport Layer Security (TLS) authentication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crypto list</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”online” indicates the domain is available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“in-use” indicates the domain is allocated to a GREP11 server</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deploy or </a:t>
            </a: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vs create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Deploy syntax is simpler but it uploads GREP11 server Docker image file each time</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5237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33434" y="1005840"/>
            <a:ext cx="5773783" cy="2462213"/>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marL="285750" indent="-285750">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GREP11 server private key</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TLS certificate</a:t>
            </a:r>
          </a:p>
          <a:p>
            <a:pPr algn="l"/>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987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client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41184" y="1005840"/>
            <a:ext cx="5773783" cy="2862322"/>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algn="l"/>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Client private key </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Client TLS certificate</a:t>
            </a:r>
          </a:p>
          <a:p>
            <a:pPr algn="l"/>
            <a:endParaRPr lang="en-US" sz="1800" dirty="0">
              <a:solidFill>
                <a:schemeClr val="bg1"/>
              </a:solidFill>
              <a:ea typeface="IBM Plex Sans" charset="0"/>
              <a:cs typeface="IBM Plex Sans" charset="0"/>
            </a:endParaRPr>
          </a:p>
          <a:p>
            <a:pPr algn="l"/>
            <a:r>
              <a:rPr lang="en-US" sz="1800" dirty="0">
                <a:solidFill>
                  <a:schemeClr val="bg1"/>
                </a:solidFill>
                <a:ea typeface="IBM Plex Sans" charset="0"/>
                <a:cs typeface="IBM Plex Sans" charset="0"/>
              </a:rPr>
              <a:t>In lab, look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/examples/</a:t>
            </a:r>
            <a:r>
              <a:rPr lang="en-US" sz="1800" dirty="0" err="1">
                <a:solidFill>
                  <a:schemeClr val="bg1"/>
                </a:solidFill>
                <a:ea typeface="IBM Plex Sans" charset="0"/>
                <a:cs typeface="IBM Plex Sans" charset="0"/>
              </a:rPr>
              <a:t>server_test.go</a:t>
            </a:r>
            <a:r>
              <a:rPr lang="en-US" sz="1800" dirty="0">
                <a:solidFill>
                  <a:schemeClr val="bg1"/>
                </a:solidFill>
                <a:ea typeface="IBM Plex Sans" charset="0"/>
                <a:cs typeface="IBM Plex Sans" charset="0"/>
              </a:rPr>
              <a:t> and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/lab/</a:t>
            </a:r>
            <a:r>
              <a:rPr lang="en-US" sz="1800" dirty="0" err="1">
                <a:solidFill>
                  <a:schemeClr val="bg1"/>
                </a:solidFill>
                <a:ea typeface="IBM Plex Sans" charset="0"/>
                <a:cs typeface="IBM Plex Sans" charset="0"/>
              </a:rPr>
              <a:t>callopts.go</a:t>
            </a:r>
            <a:r>
              <a:rPr lang="en-US" sz="1800" dirty="0">
                <a:solidFill>
                  <a:schemeClr val="bg1"/>
                </a:solidFill>
                <a:ea typeface="IBM Plex Sans" charset="0"/>
                <a:cs typeface="IBM Plex Sans" charset="0"/>
              </a:rPr>
              <a:t>  to see this information.</a:t>
            </a:r>
          </a:p>
        </p:txBody>
      </p:sp>
    </p:spTree>
    <p:extLst>
      <p:ext uri="{BB962C8B-B14F-4D97-AF65-F5344CB8AC3E}">
        <p14:creationId xmlns:p14="http://schemas.microsoft.com/office/powerpoint/2010/main" val="4160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Application development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Enterprise PKCS#11 (EP11) Library Structure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https://www.ibm.com/downloads/cas/WXRDPRAN</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IBM developer works sample GREP11 client code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https://github.com/ibm-developer/ibm-cloud-hyperprotectcrypto</a:t>
            </a: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Lab sample GREP11 client code (based on IBM Developer works sample)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https://github.com/silliman/ibm-cloud-hyperprotectcrypto</a:t>
            </a: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GREP11 API Reference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https://cloud.ibm.com/docs/hs-crypto?topic=hs-crypto-grep11-api-ref</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124728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Systems administrator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Secure Service Container User’s Guide (SC28-7005</a:t>
            </a:r>
            <a:r>
              <a:rPr lang="en-US" sz="1400" u="sng" dirty="0">
                <a:solidFill>
                  <a:schemeClr val="bg1"/>
                </a:solidFill>
                <a:ea typeface="IBM Plex Sans" charset="0"/>
                <a:cs typeface="IBM Plex Sans" charset="0"/>
              </a:rPr>
              <a:t>-01)</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https://www.ibm.com/support/pages/ibm-z-secure-service-container-users-guide</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Workstation 9.2 User’s Guide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https://www-01.ibm.com/servers/resourcelink/svc00100.nsf/pages/zOSV2R4sc147511?OpenDocument</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video series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https://www.youtube.com/watch?v=CD4KNT6E0_E&amp;list=PLezLS0Tuqb-7zuJN9KldA728tGh08bREo</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setup in Hyper Protect Virtual Servers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https://www.ibm.com/support/knowledgecenter/SSHPMH_1.2.x/topics/create_grp11.html</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186175328"/>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9588</TotalTime>
  <Words>1815</Words>
  <Application>Microsoft Macintosh PowerPoint</Application>
  <PresentationFormat>On-screen Show (16:9)</PresentationFormat>
  <Paragraphs>278</Paragraphs>
  <Slides>17</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.AppleSystemUIFont</vt:lpstr>
      <vt:lpstr>HelvNeue Light for IBM</vt:lpstr>
      <vt:lpstr>System Font Regular</vt:lpstr>
      <vt:lpstr>Arial</vt:lpstr>
      <vt:lpstr>Courier</vt:lpstr>
      <vt:lpstr>IBM Plex Mono</vt:lpstr>
      <vt:lpstr>IBM Plex Sans</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GREP11 Introduction  Barry Silliman IBM Washington Systems Center silliman@us.ibm.com           </vt:lpstr>
      <vt:lpstr>IBM Hyper Protect virtual servers</vt:lpstr>
      <vt:lpstr>Hyper Protect virtual servers on-premises – Architecture</vt:lpstr>
      <vt:lpstr>Crypto Express card setup notes</vt:lpstr>
      <vt:lpstr>GREP11 server setup notes</vt:lpstr>
      <vt:lpstr>GREP11 server connection information</vt:lpstr>
      <vt:lpstr>GREP11 client connection information</vt:lpstr>
      <vt:lpstr>Application development resources</vt:lpstr>
      <vt:lpstr>Systems administrator resources</vt:lpstr>
      <vt:lpstr>Lab tips – Getting started with SkyTap</vt:lpstr>
      <vt:lpstr>SkyTap tips</vt:lpstr>
      <vt:lpstr>Getting started with the lab</vt:lpstr>
      <vt:lpstr>Lab navigation tips</vt:lpstr>
      <vt:lpstr>Lab notes</vt:lpstr>
      <vt:lpstr>SkyTap survey</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37</cp:revision>
  <dcterms:created xsi:type="dcterms:W3CDTF">2020-07-27T10:28:35Z</dcterms:created>
  <dcterms:modified xsi:type="dcterms:W3CDTF">2020-08-11T21:39:02Z</dcterms:modified>
</cp:coreProperties>
</file>